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83" r:id="rId2"/>
    <p:sldId id="256" r:id="rId3"/>
    <p:sldId id="272" r:id="rId4"/>
    <p:sldId id="276" r:id="rId5"/>
    <p:sldId id="273" r:id="rId6"/>
    <p:sldId id="277" r:id="rId7"/>
    <p:sldId id="287" r:id="rId8"/>
    <p:sldId id="266" r:id="rId9"/>
    <p:sldId id="267" r:id="rId10"/>
    <p:sldId id="285" r:id="rId11"/>
    <p:sldId id="286" r:id="rId12"/>
    <p:sldId id="279" r:id="rId13"/>
    <p:sldId id="278" r:id="rId14"/>
    <p:sldId id="281" r:id="rId15"/>
    <p:sldId id="265" r:id="rId16"/>
    <p:sldId id="269" r:id="rId17"/>
    <p:sldId id="280" r:id="rId18"/>
    <p:sldId id="284" r:id="rId19"/>
  </p:sldIdLst>
  <p:sldSz cx="9144000" cy="6858000" type="screen4x3"/>
  <p:notesSz cx="6858000" cy="9874250"/>
  <p:defaultTextStyle>
    <a:defPPr>
      <a:defRPr lang="cs-CZ"/>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 Horníčková" initials="EH" lastIdx="1" clrIdx="0">
    <p:extLst>
      <p:ext uri="{19B8F6BF-5375-455C-9EA6-DF929625EA0E}">
        <p15:presenceInfo xmlns:p15="http://schemas.microsoft.com/office/powerpoint/2012/main" userId="d6a977dc01c3c9d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1"/>
            <a:ext cx="2972548" cy="49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52" tIns="45876" rIns="91752" bIns="45876" numCol="1" anchor="t" anchorCtr="0" compatLnSpc="1">
            <a:prstTxWarp prst="textNoShape">
              <a:avLst/>
            </a:prstTxWarp>
          </a:bodyPr>
          <a:lstStyle>
            <a:lvl1pPr defTabSz="918189">
              <a:defRPr sz="1200"/>
            </a:lvl1pPr>
          </a:lstStyle>
          <a:p>
            <a:pPr>
              <a:defRPr/>
            </a:pPr>
            <a:endParaRPr lang="cs-CZ"/>
          </a:p>
        </p:txBody>
      </p:sp>
      <p:sp>
        <p:nvSpPr>
          <p:cNvPr id="15363" name="Rectangle 3"/>
          <p:cNvSpPr>
            <a:spLocks noGrp="1" noChangeArrowheads="1"/>
          </p:cNvSpPr>
          <p:nvPr>
            <p:ph type="dt" sz="quarter" idx="1"/>
          </p:nvPr>
        </p:nvSpPr>
        <p:spPr bwMode="auto">
          <a:xfrm>
            <a:off x="3883852" y="1"/>
            <a:ext cx="2972548" cy="49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52" tIns="45876" rIns="91752" bIns="45876" numCol="1" anchor="t" anchorCtr="0" compatLnSpc="1">
            <a:prstTxWarp prst="textNoShape">
              <a:avLst/>
            </a:prstTxWarp>
          </a:bodyPr>
          <a:lstStyle>
            <a:lvl1pPr algn="r" defTabSz="918189">
              <a:defRPr sz="1200"/>
            </a:lvl1pPr>
          </a:lstStyle>
          <a:p>
            <a:pPr>
              <a:defRPr/>
            </a:pPr>
            <a:endParaRPr lang="cs-CZ"/>
          </a:p>
        </p:txBody>
      </p:sp>
      <p:sp>
        <p:nvSpPr>
          <p:cNvPr id="15364" name="Rectangle 4"/>
          <p:cNvSpPr>
            <a:spLocks noGrp="1" noChangeArrowheads="1"/>
          </p:cNvSpPr>
          <p:nvPr>
            <p:ph type="ftr" sz="quarter" idx="2"/>
          </p:nvPr>
        </p:nvSpPr>
        <p:spPr bwMode="auto">
          <a:xfrm>
            <a:off x="0" y="9378486"/>
            <a:ext cx="2972548" cy="49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52" tIns="45876" rIns="91752" bIns="45876" numCol="1" anchor="b" anchorCtr="0" compatLnSpc="1">
            <a:prstTxWarp prst="textNoShape">
              <a:avLst/>
            </a:prstTxWarp>
          </a:bodyPr>
          <a:lstStyle>
            <a:lvl1pPr defTabSz="918189">
              <a:defRPr sz="1200"/>
            </a:lvl1pPr>
          </a:lstStyle>
          <a:p>
            <a:pPr>
              <a:defRPr/>
            </a:pPr>
            <a:endParaRPr lang="cs-CZ"/>
          </a:p>
        </p:txBody>
      </p:sp>
      <p:sp>
        <p:nvSpPr>
          <p:cNvPr id="15365" name="Rectangle 5"/>
          <p:cNvSpPr>
            <a:spLocks noGrp="1" noChangeArrowheads="1"/>
          </p:cNvSpPr>
          <p:nvPr>
            <p:ph type="sldNum" sz="quarter" idx="3"/>
          </p:nvPr>
        </p:nvSpPr>
        <p:spPr bwMode="auto">
          <a:xfrm>
            <a:off x="3883852" y="9378486"/>
            <a:ext cx="2972548" cy="49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52" tIns="45876" rIns="91752" bIns="45876" numCol="1" anchor="b" anchorCtr="0" compatLnSpc="1">
            <a:prstTxWarp prst="textNoShape">
              <a:avLst/>
            </a:prstTxWarp>
          </a:bodyPr>
          <a:lstStyle>
            <a:lvl1pPr algn="r" defTabSz="918189">
              <a:defRPr sz="1200"/>
            </a:lvl1pPr>
          </a:lstStyle>
          <a:p>
            <a:pPr>
              <a:defRPr/>
            </a:pPr>
            <a:fld id="{A1C32896-CE5E-4486-A28C-54DD31B8E5EB}" type="slidenum">
              <a:rPr lang="cs-CZ"/>
              <a:pPr>
                <a:defRPr/>
              </a:pPr>
              <a:t>‹#›</a:t>
            </a:fld>
            <a:endParaRPr lang="cs-CZ"/>
          </a:p>
        </p:txBody>
      </p:sp>
    </p:spTree>
    <p:extLst>
      <p:ext uri="{BB962C8B-B14F-4D97-AF65-F5344CB8AC3E}">
        <p14:creationId xmlns:p14="http://schemas.microsoft.com/office/powerpoint/2010/main" val="8160679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1"/>
            <a:ext cx="2972548" cy="49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52" tIns="45876" rIns="91752" bIns="45876" numCol="1" anchor="t" anchorCtr="0" compatLnSpc="1">
            <a:prstTxWarp prst="textNoShape">
              <a:avLst/>
            </a:prstTxWarp>
          </a:bodyPr>
          <a:lstStyle>
            <a:lvl1pPr defTabSz="918189">
              <a:defRPr sz="1200"/>
            </a:lvl1pPr>
          </a:lstStyle>
          <a:p>
            <a:pPr>
              <a:defRPr/>
            </a:pPr>
            <a:endParaRPr lang="cs-CZ"/>
          </a:p>
        </p:txBody>
      </p:sp>
      <p:sp>
        <p:nvSpPr>
          <p:cNvPr id="18435" name="Rectangle 3"/>
          <p:cNvSpPr>
            <a:spLocks noGrp="1" noChangeArrowheads="1"/>
          </p:cNvSpPr>
          <p:nvPr>
            <p:ph type="dt" idx="1"/>
          </p:nvPr>
        </p:nvSpPr>
        <p:spPr bwMode="auto">
          <a:xfrm>
            <a:off x="3883852" y="1"/>
            <a:ext cx="2972548" cy="49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52" tIns="45876" rIns="91752" bIns="45876" numCol="1" anchor="t" anchorCtr="0" compatLnSpc="1">
            <a:prstTxWarp prst="textNoShape">
              <a:avLst/>
            </a:prstTxWarp>
          </a:bodyPr>
          <a:lstStyle>
            <a:lvl1pPr algn="r" defTabSz="918189">
              <a:defRPr sz="1200"/>
            </a:lvl1pPr>
          </a:lstStyle>
          <a:p>
            <a:pPr>
              <a:defRPr/>
            </a:pPr>
            <a:endParaRPr lang="cs-CZ"/>
          </a:p>
        </p:txBody>
      </p:sp>
      <p:sp>
        <p:nvSpPr>
          <p:cNvPr id="11268" name="Rectangle 4"/>
          <p:cNvSpPr>
            <a:spLocks noGrp="1" noRot="1" noChangeAspect="1" noChangeArrowheads="1" noTextEdit="1"/>
          </p:cNvSpPr>
          <p:nvPr>
            <p:ph type="sldImg" idx="2"/>
          </p:nvPr>
        </p:nvSpPr>
        <p:spPr bwMode="auto">
          <a:xfrm>
            <a:off x="962025" y="741363"/>
            <a:ext cx="4937125" cy="37020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480" y="4692401"/>
            <a:ext cx="5487041" cy="444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52" tIns="45876" rIns="91752" bIns="45876"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8438" name="Rectangle 6"/>
          <p:cNvSpPr>
            <a:spLocks noGrp="1" noChangeArrowheads="1"/>
          </p:cNvSpPr>
          <p:nvPr>
            <p:ph type="ftr" sz="quarter" idx="4"/>
          </p:nvPr>
        </p:nvSpPr>
        <p:spPr bwMode="auto">
          <a:xfrm>
            <a:off x="0" y="9378486"/>
            <a:ext cx="2972548" cy="49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52" tIns="45876" rIns="91752" bIns="45876" numCol="1" anchor="b" anchorCtr="0" compatLnSpc="1">
            <a:prstTxWarp prst="textNoShape">
              <a:avLst/>
            </a:prstTxWarp>
          </a:bodyPr>
          <a:lstStyle>
            <a:lvl1pPr defTabSz="918189">
              <a:defRPr sz="1200"/>
            </a:lvl1pPr>
          </a:lstStyle>
          <a:p>
            <a:pPr>
              <a:defRPr/>
            </a:pPr>
            <a:endParaRPr lang="cs-CZ"/>
          </a:p>
        </p:txBody>
      </p:sp>
      <p:sp>
        <p:nvSpPr>
          <p:cNvPr id="18439" name="Rectangle 7"/>
          <p:cNvSpPr>
            <a:spLocks noGrp="1" noChangeArrowheads="1"/>
          </p:cNvSpPr>
          <p:nvPr>
            <p:ph type="sldNum" sz="quarter" idx="5"/>
          </p:nvPr>
        </p:nvSpPr>
        <p:spPr bwMode="auto">
          <a:xfrm>
            <a:off x="3883852" y="9378486"/>
            <a:ext cx="2972548" cy="49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52" tIns="45876" rIns="91752" bIns="45876" numCol="1" anchor="b" anchorCtr="0" compatLnSpc="1">
            <a:prstTxWarp prst="textNoShape">
              <a:avLst/>
            </a:prstTxWarp>
          </a:bodyPr>
          <a:lstStyle>
            <a:lvl1pPr algn="r" defTabSz="918189">
              <a:defRPr sz="1200"/>
            </a:lvl1pPr>
          </a:lstStyle>
          <a:p>
            <a:pPr>
              <a:defRPr/>
            </a:pPr>
            <a:fld id="{B66D746C-FF1D-4EDE-9FA9-2A516916829C}" type="slidenum">
              <a:rPr lang="cs-CZ"/>
              <a:pPr>
                <a:defRPr/>
              </a:pPr>
              <a:t>‹#›</a:t>
            </a:fld>
            <a:endParaRPr lang="cs-CZ"/>
          </a:p>
        </p:txBody>
      </p:sp>
    </p:spTree>
    <p:extLst>
      <p:ext uri="{BB962C8B-B14F-4D97-AF65-F5344CB8AC3E}">
        <p14:creationId xmlns:p14="http://schemas.microsoft.com/office/powerpoint/2010/main" val="392330014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extLst>
      <p:ext uri="{BB962C8B-B14F-4D97-AF65-F5344CB8AC3E}">
        <p14:creationId xmlns:p14="http://schemas.microsoft.com/office/powerpoint/2010/main" val="3333434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extLst>
      <p:ext uri="{BB962C8B-B14F-4D97-AF65-F5344CB8AC3E}">
        <p14:creationId xmlns:p14="http://schemas.microsoft.com/office/powerpoint/2010/main" val="4057084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extLst>
      <p:ext uri="{BB962C8B-B14F-4D97-AF65-F5344CB8AC3E}">
        <p14:creationId xmlns:p14="http://schemas.microsoft.com/office/powerpoint/2010/main" val="4011824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a:ln/>
        </p:spPr>
      </p:sp>
      <p:sp>
        <p:nvSpPr>
          <p:cNvPr id="15363" name="Zástupný symbol pro poznámky 2"/>
          <p:cNvSpPr>
            <a:spLocks noGrp="1"/>
          </p:cNvSpPr>
          <p:nvPr>
            <p:ph type="body" idx="1"/>
          </p:nvPr>
        </p:nvSpPr>
        <p:spPr>
          <a:noFill/>
        </p:spPr>
        <p:txBody>
          <a:bodyPr/>
          <a:lstStyle/>
          <a:p>
            <a:endParaRPr lang="cs-CZ" altLang="cs-CZ">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extLst>
      <p:ext uri="{BB962C8B-B14F-4D97-AF65-F5344CB8AC3E}">
        <p14:creationId xmlns:p14="http://schemas.microsoft.com/office/powerpoint/2010/main" val="592766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extLst>
      <p:ext uri="{BB962C8B-B14F-4D97-AF65-F5344CB8AC3E}">
        <p14:creationId xmlns:p14="http://schemas.microsoft.com/office/powerpoint/2010/main" val="4073180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extLst>
      <p:ext uri="{BB962C8B-B14F-4D97-AF65-F5344CB8AC3E}">
        <p14:creationId xmlns:p14="http://schemas.microsoft.com/office/powerpoint/2010/main" val="454547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extLst>
      <p:ext uri="{BB962C8B-B14F-4D97-AF65-F5344CB8AC3E}">
        <p14:creationId xmlns:p14="http://schemas.microsoft.com/office/powerpoint/2010/main" val="1774250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extLst>
      <p:ext uri="{BB962C8B-B14F-4D97-AF65-F5344CB8AC3E}">
        <p14:creationId xmlns:p14="http://schemas.microsoft.com/office/powerpoint/2010/main" val="4265412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endParaRPr lang="cs-CZ" altLang="cs-CZ">
              <a:latin typeface="Times New Roman" pitchFamily="18" charset="0"/>
            </a:endParaRPr>
          </a:p>
        </p:txBody>
      </p:sp>
    </p:spTree>
    <p:extLst>
      <p:ext uri="{BB962C8B-B14F-4D97-AF65-F5344CB8AC3E}">
        <p14:creationId xmlns:p14="http://schemas.microsoft.com/office/powerpoint/2010/main" val="2088955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29D264B9-FECA-4176-B8B9-C6C62117B026}"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E794F9B8-0069-448E-B7B2-18E1279792ED}"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24481F21-658F-40F5-8172-59508843942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FAF98DD0-97A0-4F20-BCC8-C9D22A0FBD3E}"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DD272FB9-980B-4468-8A48-621F86C6A2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7E8F353-6BBA-4A32-87FE-86ADC918077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3F766F49-127F-4C19-97C6-B3CDA90305FE}"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C623D990-2D72-403B-BC82-642A7179270F}"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82D250D5-6F1F-470F-B751-BD3FB4C0548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849969C-B682-45AD-8E2A-FEF0832B4F25}"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E3942BE6-A9F6-4CD9-9E78-B2BB79AB93F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cs-CZ"/>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cs-CZ"/>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26706A57-C674-46A4-8AC6-BAF7EEA7788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uni.cz/UKEN-756-version1-grant_proposal.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fcr.cz/cs/legislativa/legislativni-dokumenty/2021/vyhlaska-c-462-2021-sb-4385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s.cuni.cz/webapp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uni.cz/UKEN-756.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cuni.cz/UKEN-756-version1-grant_proposal.pdf" TargetMode="External"/><Relationship Id="rId4" Type="http://schemas.openxmlformats.org/officeDocument/2006/relationships/hyperlink" Target="https://fsv.cuni.cz/veda-vyzkum/aktualni-vyzvy-veda-vyzku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6984FD-8D7E-4708-B879-634AA4F9FB4D}"/>
              </a:ext>
            </a:extLst>
          </p:cNvPr>
          <p:cNvSpPr>
            <a:spLocks noGrp="1"/>
          </p:cNvSpPr>
          <p:nvPr>
            <p:ph type="ctrTitle"/>
          </p:nvPr>
        </p:nvSpPr>
        <p:spPr/>
        <p:txBody>
          <a:bodyPr/>
          <a:lstStyle/>
          <a:p>
            <a:r>
              <a:rPr lang="cs-CZ" b="1" dirty="0"/>
              <a:t>GAUK</a:t>
            </a:r>
            <a:br>
              <a:rPr lang="cs-CZ" b="1" dirty="0"/>
            </a:br>
            <a:r>
              <a:rPr lang="en-GB" b="1" dirty="0"/>
              <a:t>Information for the applicants</a:t>
            </a:r>
          </a:p>
        </p:txBody>
      </p:sp>
      <p:sp>
        <p:nvSpPr>
          <p:cNvPr id="3" name="Podnadpis 2">
            <a:extLst>
              <a:ext uri="{FF2B5EF4-FFF2-40B4-BE49-F238E27FC236}">
                <a16:creationId xmlns:a16="http://schemas.microsoft.com/office/drawing/2014/main" id="{952BE30D-C52E-4313-AD8F-5FE0DC2DBE0C}"/>
              </a:ext>
            </a:extLst>
          </p:cNvPr>
          <p:cNvSpPr>
            <a:spLocks noGrp="1"/>
          </p:cNvSpPr>
          <p:nvPr>
            <p:ph type="subTitle" idx="1"/>
          </p:nvPr>
        </p:nvSpPr>
        <p:spPr/>
        <p:txBody>
          <a:bodyPr/>
          <a:lstStyle/>
          <a:p>
            <a:endParaRPr lang="cs-CZ" dirty="0"/>
          </a:p>
          <a:p>
            <a:r>
              <a:rPr lang="cs-CZ" dirty="0" err="1"/>
              <a:t>October</a:t>
            </a:r>
            <a:r>
              <a:rPr lang="cs-CZ" dirty="0"/>
              <a:t> 2022</a:t>
            </a:r>
            <a:endParaRPr lang="en-GB" dirty="0"/>
          </a:p>
        </p:txBody>
      </p:sp>
    </p:spTree>
    <p:extLst>
      <p:ext uri="{BB962C8B-B14F-4D97-AF65-F5344CB8AC3E}">
        <p14:creationId xmlns:p14="http://schemas.microsoft.com/office/powerpoint/2010/main" val="2556077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r>
              <a:rPr lang="en-GB" altLang="cs-CZ" dirty="0"/>
              <a:t>Application</a:t>
            </a:r>
          </a:p>
        </p:txBody>
      </p:sp>
      <p:sp>
        <p:nvSpPr>
          <p:cNvPr id="4099" name="Zástupný symbol pro obsah 2"/>
          <p:cNvSpPr>
            <a:spLocks noGrp="1"/>
          </p:cNvSpPr>
          <p:nvPr>
            <p:ph idx="1"/>
          </p:nvPr>
        </p:nvSpPr>
        <p:spPr>
          <a:xfrm>
            <a:off x="467544" y="1740660"/>
            <a:ext cx="7772400" cy="4114800"/>
          </a:xfrm>
        </p:spPr>
        <p:txBody>
          <a:bodyPr/>
          <a:lstStyle/>
          <a:p>
            <a:pPr marL="0" indent="0">
              <a:buNone/>
            </a:pPr>
            <a:r>
              <a:rPr lang="en-GB" altLang="cs-CZ" sz="2400" dirty="0"/>
              <a:t>Application preview in English - </a:t>
            </a:r>
            <a:r>
              <a:rPr lang="en-GB" altLang="cs-CZ" sz="2400" dirty="0">
                <a:solidFill>
                  <a:srgbClr val="0000FF"/>
                </a:solidFill>
                <a:hlinkClick r:id="rId3"/>
              </a:rPr>
              <a:t>https://cuni.cz/UKEN-756-version1-grant_proposal.pdf</a:t>
            </a:r>
            <a:r>
              <a:rPr lang="en-GB" altLang="cs-CZ" sz="2400" dirty="0">
                <a:solidFill>
                  <a:srgbClr val="0000FF"/>
                </a:solidFill>
              </a:rPr>
              <a:t>.</a:t>
            </a:r>
            <a:endParaRPr lang="cs-CZ" altLang="cs-CZ" sz="2400" dirty="0">
              <a:solidFill>
                <a:srgbClr val="0000FF"/>
              </a:solidFill>
            </a:endParaRPr>
          </a:p>
          <a:p>
            <a:pPr marL="0" indent="0">
              <a:buNone/>
            </a:pPr>
            <a:r>
              <a:rPr lang="en-GB" altLang="cs-CZ" sz="2400" dirty="0"/>
              <a:t>Overview of the project proposal:</a:t>
            </a:r>
          </a:p>
          <a:p>
            <a:r>
              <a:rPr lang="en-GB" sz="2400" b="1" dirty="0"/>
              <a:t>Description of research team </a:t>
            </a:r>
            <a:r>
              <a:rPr lang="en-GB" sz="2400" dirty="0"/>
              <a:t>– it is necessary to mention all team members from the table with research team, at least their involvement </a:t>
            </a:r>
            <a:r>
              <a:rPr lang="cs-CZ" sz="2400" dirty="0"/>
              <a:t>in </a:t>
            </a:r>
            <a:r>
              <a:rPr lang="en-GB" sz="2400" dirty="0"/>
              <a:t>the planned research. </a:t>
            </a:r>
          </a:p>
          <a:p>
            <a:r>
              <a:rPr lang="en-GB" sz="2400" b="1" dirty="0"/>
              <a:t>Financial requirements </a:t>
            </a:r>
            <a:r>
              <a:rPr lang="en-GB" sz="2400" dirty="0"/>
              <a:t>– in the detail for the first year, other years just as an amount in the table „Financial outlook for the following years“</a:t>
            </a:r>
            <a:r>
              <a:rPr lang="cs-CZ" sz="2400" dirty="0"/>
              <a:t> </a:t>
            </a:r>
            <a:r>
              <a:rPr lang="en-GB" sz="2400" dirty="0"/>
              <a:t>(only if the difference between the total amount is too high other year should be also mentioned)</a:t>
            </a:r>
            <a:endParaRPr lang="en-GB" altLang="cs-CZ" dirty="0"/>
          </a:p>
        </p:txBody>
      </p:sp>
    </p:spTree>
    <p:extLst>
      <p:ext uri="{BB962C8B-B14F-4D97-AF65-F5344CB8AC3E}">
        <p14:creationId xmlns:p14="http://schemas.microsoft.com/office/powerpoint/2010/main" val="260715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r>
              <a:rPr lang="en-GB" altLang="cs-CZ" dirty="0"/>
              <a:t>Application</a:t>
            </a:r>
          </a:p>
        </p:txBody>
      </p:sp>
      <p:sp>
        <p:nvSpPr>
          <p:cNvPr id="4099" name="Zástupný symbol pro obsah 2"/>
          <p:cNvSpPr>
            <a:spLocks noGrp="1"/>
          </p:cNvSpPr>
          <p:nvPr>
            <p:ph idx="1"/>
          </p:nvPr>
        </p:nvSpPr>
        <p:spPr>
          <a:xfrm>
            <a:off x="467544" y="1740660"/>
            <a:ext cx="7772400" cy="4114800"/>
          </a:xfrm>
        </p:spPr>
        <p:txBody>
          <a:bodyPr/>
          <a:lstStyle/>
          <a:p>
            <a:pPr marL="0" indent="0">
              <a:buNone/>
            </a:pPr>
            <a:r>
              <a:rPr lang="en-GB" altLang="cs-CZ" sz="2400" dirty="0"/>
              <a:t>Overview of the project proposal:</a:t>
            </a:r>
          </a:p>
          <a:p>
            <a:pPr>
              <a:spcBef>
                <a:spcPts val="0"/>
              </a:spcBef>
            </a:pPr>
            <a:r>
              <a:rPr lang="en-GB" sz="2400" b="1" dirty="0"/>
              <a:t>Summary</a:t>
            </a:r>
          </a:p>
          <a:p>
            <a:pPr>
              <a:spcBef>
                <a:spcPts val="0"/>
              </a:spcBef>
            </a:pPr>
            <a:r>
              <a:rPr lang="en-GB" sz="2400" b="1" dirty="0"/>
              <a:t>Current state of knowledge</a:t>
            </a:r>
          </a:p>
          <a:p>
            <a:pPr>
              <a:spcBef>
                <a:spcPts val="0"/>
              </a:spcBef>
            </a:pPr>
            <a:r>
              <a:rPr lang="en-GB" sz="2400" b="1" dirty="0"/>
              <a:t>Explanation of relations with other projects (PI and supervisor)</a:t>
            </a:r>
          </a:p>
          <a:p>
            <a:pPr>
              <a:spcBef>
                <a:spcPts val="0"/>
              </a:spcBef>
            </a:pPr>
            <a:r>
              <a:rPr lang="en-GB" sz="2400" b="1" dirty="0"/>
              <a:t>Facilities at the project´s disposal</a:t>
            </a:r>
          </a:p>
          <a:p>
            <a:pPr>
              <a:spcBef>
                <a:spcPts val="0"/>
              </a:spcBef>
            </a:pPr>
            <a:r>
              <a:rPr lang="en-GB" sz="2400" b="1" dirty="0"/>
              <a:t>Project´s research objectives </a:t>
            </a:r>
          </a:p>
          <a:p>
            <a:pPr>
              <a:spcBef>
                <a:spcPts val="0"/>
              </a:spcBef>
            </a:pPr>
            <a:r>
              <a:rPr lang="en-GB" sz="2400" b="1" dirty="0"/>
              <a:t>Methods of research</a:t>
            </a:r>
          </a:p>
          <a:p>
            <a:pPr>
              <a:spcBef>
                <a:spcPts val="0"/>
              </a:spcBef>
            </a:pPr>
            <a:r>
              <a:rPr lang="en-GB" sz="2400" b="1" dirty="0"/>
              <a:t>Presentation of results</a:t>
            </a:r>
          </a:p>
          <a:p>
            <a:pPr marL="0" indent="0">
              <a:spcBef>
                <a:spcPts val="0"/>
              </a:spcBef>
              <a:buNone/>
            </a:pPr>
            <a:r>
              <a:rPr lang="en-GB" sz="2400" dirty="0"/>
              <a:t>Number of characters – summary max. 1</a:t>
            </a:r>
            <a:r>
              <a:rPr lang="cs-CZ" sz="2400" dirty="0"/>
              <a:t>,</a:t>
            </a:r>
            <a:r>
              <a:rPr lang="en-GB" sz="2400" dirty="0"/>
              <a:t>500, other parts max. 25</a:t>
            </a:r>
            <a:r>
              <a:rPr lang="cs-CZ" sz="2400" dirty="0"/>
              <a:t>,</a:t>
            </a:r>
            <a:r>
              <a:rPr lang="en-GB" sz="2400" dirty="0"/>
              <a:t>000.</a:t>
            </a:r>
          </a:p>
          <a:p>
            <a:pPr marL="0" indent="0">
              <a:buNone/>
            </a:pPr>
            <a:endParaRPr lang="cs-CZ" altLang="cs-CZ" dirty="0"/>
          </a:p>
        </p:txBody>
      </p:sp>
    </p:spTree>
    <p:extLst>
      <p:ext uri="{BB962C8B-B14F-4D97-AF65-F5344CB8AC3E}">
        <p14:creationId xmlns:p14="http://schemas.microsoft.com/office/powerpoint/2010/main" val="1784534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r>
              <a:rPr lang="en-GB" altLang="cs-CZ" dirty="0"/>
              <a:t>Obligatory attachments</a:t>
            </a:r>
          </a:p>
        </p:txBody>
      </p:sp>
      <p:sp>
        <p:nvSpPr>
          <p:cNvPr id="4099" name="Zástupný symbol pro obsah 2"/>
          <p:cNvSpPr>
            <a:spLocks noGrp="1"/>
          </p:cNvSpPr>
          <p:nvPr>
            <p:ph idx="1"/>
          </p:nvPr>
        </p:nvSpPr>
        <p:spPr/>
        <p:txBody>
          <a:bodyPr/>
          <a:lstStyle/>
          <a:p>
            <a:pPr lvl="0"/>
            <a:r>
              <a:rPr lang="en-GB" dirty="0"/>
              <a:t>a brief CV of the </a:t>
            </a:r>
            <a:r>
              <a:rPr lang="cs-CZ" dirty="0"/>
              <a:t>PI</a:t>
            </a:r>
          </a:p>
          <a:p>
            <a:pPr lvl="0"/>
            <a:r>
              <a:rPr lang="en-GB" dirty="0">
                <a:solidFill>
                  <a:srgbClr val="FF0000"/>
                </a:solidFill>
              </a:rPr>
              <a:t>a brief CV </a:t>
            </a:r>
            <a:r>
              <a:rPr lang="en-GB" dirty="0"/>
              <a:t>of the supervisor or the advisor, including max. 10 main publications from the last five years. The supervisor´s CV should contain the information about his citations (according to the </a:t>
            </a:r>
            <a:r>
              <a:rPr lang="en-GB" dirty="0" err="1"/>
              <a:t>WoS</a:t>
            </a:r>
            <a:r>
              <a:rPr lang="en-GB" dirty="0"/>
              <a:t> or another database) and his ORCID or Researcher ID number.</a:t>
            </a:r>
            <a:endParaRPr lang="cs-CZ" dirty="0"/>
          </a:p>
          <a:p>
            <a:pPr marL="0" indent="0">
              <a:buNone/>
            </a:pPr>
            <a:endParaRPr lang="cs-CZ" sz="2800" dirty="0"/>
          </a:p>
          <a:p>
            <a:pPr marL="0" indent="0">
              <a:buNone/>
            </a:pPr>
            <a:endParaRPr lang="cs-CZ" altLang="cs-CZ" dirty="0"/>
          </a:p>
        </p:txBody>
      </p:sp>
    </p:spTree>
    <p:extLst>
      <p:ext uri="{BB962C8B-B14F-4D97-AF65-F5344CB8AC3E}">
        <p14:creationId xmlns:p14="http://schemas.microsoft.com/office/powerpoint/2010/main" val="3826866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r>
              <a:rPr lang="en-GB" altLang="cs-CZ" dirty="0"/>
              <a:t>Obligatory attachments</a:t>
            </a:r>
          </a:p>
        </p:txBody>
      </p:sp>
      <p:sp>
        <p:nvSpPr>
          <p:cNvPr id="4099" name="Zástupný symbol pro obsah 2"/>
          <p:cNvSpPr>
            <a:spLocks noGrp="1"/>
          </p:cNvSpPr>
          <p:nvPr>
            <p:ph idx="1"/>
          </p:nvPr>
        </p:nvSpPr>
        <p:spPr/>
        <p:txBody>
          <a:bodyPr/>
          <a:lstStyle/>
          <a:p>
            <a:pPr marL="0" lvl="0" indent="0">
              <a:buNone/>
            </a:pPr>
            <a:r>
              <a:rPr lang="en-GB" sz="2800" dirty="0"/>
              <a:t>CV of the PI (or also other student´s team members) should contain:</a:t>
            </a:r>
          </a:p>
          <a:p>
            <a:pPr marL="514350" lvl="0" indent="-514350">
              <a:buAutoNum type="alphaLcParenR"/>
            </a:pPr>
            <a:r>
              <a:rPr lang="en-GB" sz="2800" dirty="0"/>
              <a:t>participation in the research contests; </a:t>
            </a:r>
          </a:p>
          <a:p>
            <a:pPr marL="514350" lvl="0" indent="-514350">
              <a:buAutoNum type="alphaLcParenR"/>
            </a:pPr>
            <a:r>
              <a:rPr lang="en-GB" sz="2800" dirty="0"/>
              <a:t>presentation at conferences/seminars/workshops</a:t>
            </a:r>
            <a:r>
              <a:rPr lang="cs-CZ" sz="2800" dirty="0"/>
              <a:t>,</a:t>
            </a:r>
            <a:r>
              <a:rPr lang="en-GB" sz="2800" dirty="0"/>
              <a:t> publications; </a:t>
            </a:r>
          </a:p>
          <a:p>
            <a:pPr marL="514350" lvl="0" indent="-514350">
              <a:buAutoNum type="alphaLcParenR"/>
            </a:pPr>
            <a:r>
              <a:rPr lang="en-GB" sz="2800" dirty="0"/>
              <a:t>involvement in the other projects. </a:t>
            </a:r>
            <a:endParaRPr lang="en-GB" altLang="cs-CZ" dirty="0"/>
          </a:p>
        </p:txBody>
      </p:sp>
    </p:spTree>
    <p:extLst>
      <p:ext uri="{BB962C8B-B14F-4D97-AF65-F5344CB8AC3E}">
        <p14:creationId xmlns:p14="http://schemas.microsoft.com/office/powerpoint/2010/main" val="963095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dirty="0"/>
              <a:t>Budget</a:t>
            </a:r>
          </a:p>
        </p:txBody>
      </p:sp>
      <p:sp>
        <p:nvSpPr>
          <p:cNvPr id="5123" name="Rectangle 3"/>
          <p:cNvSpPr>
            <a:spLocks noGrp="1" noChangeArrowheads="1"/>
          </p:cNvSpPr>
          <p:nvPr>
            <p:ph type="body" idx="1"/>
          </p:nvPr>
        </p:nvSpPr>
        <p:spPr>
          <a:xfrm>
            <a:off x="395536" y="1556792"/>
            <a:ext cx="7772400" cy="4114800"/>
          </a:xfrm>
        </p:spPr>
        <p:txBody>
          <a:bodyPr/>
          <a:lstStyle/>
          <a:p>
            <a:pPr marL="0" indent="0">
              <a:lnSpc>
                <a:spcPct val="90000"/>
              </a:lnSpc>
              <a:buNone/>
            </a:pPr>
            <a:r>
              <a:rPr lang="en-GB" altLang="cs-CZ" sz="2800" dirty="0"/>
              <a:t>Max. amount – 300</a:t>
            </a:r>
            <a:r>
              <a:rPr lang="cs-CZ" altLang="cs-CZ" sz="2800" dirty="0"/>
              <a:t>,</a:t>
            </a:r>
            <a:r>
              <a:rPr lang="en-GB" altLang="cs-CZ" sz="2800" dirty="0"/>
              <a:t>000 CZK for one year, max. 900</a:t>
            </a:r>
            <a:r>
              <a:rPr lang="cs-CZ" altLang="cs-CZ" sz="2800" dirty="0"/>
              <a:t>,</a:t>
            </a:r>
            <a:r>
              <a:rPr lang="en-GB" altLang="cs-CZ" sz="2800" dirty="0"/>
              <a:t>000 CZK for the 3 years. </a:t>
            </a:r>
            <a:endParaRPr lang="cs-CZ" altLang="cs-CZ" sz="2800" dirty="0"/>
          </a:p>
          <a:p>
            <a:pPr marL="0" indent="0">
              <a:lnSpc>
                <a:spcPct val="90000"/>
              </a:lnSpc>
              <a:buNone/>
            </a:pPr>
            <a:endParaRPr lang="en-GB" altLang="cs-CZ" sz="2800" dirty="0"/>
          </a:p>
          <a:p>
            <a:pPr marL="0" indent="0">
              <a:lnSpc>
                <a:spcPct val="90000"/>
              </a:lnSpc>
              <a:buNone/>
            </a:pPr>
            <a:r>
              <a:rPr lang="en-GB" altLang="cs-CZ" sz="2800" dirty="0"/>
              <a:t>Parts of budget</a:t>
            </a:r>
          </a:p>
          <a:p>
            <a:pPr marL="514350" indent="-514350">
              <a:lnSpc>
                <a:spcPct val="90000"/>
              </a:lnSpc>
              <a:buFont typeface="+mj-lt"/>
              <a:buAutoNum type="alphaLcParenR"/>
            </a:pPr>
            <a:r>
              <a:rPr lang="en-GB" altLang="cs-CZ" sz="2800" dirty="0"/>
              <a:t>Other non-investment costs</a:t>
            </a:r>
          </a:p>
          <a:p>
            <a:pPr marL="514350" indent="-514350">
              <a:lnSpc>
                <a:spcPct val="90000"/>
              </a:lnSpc>
              <a:buFont typeface="+mj-lt"/>
              <a:buAutoNum type="alphaLcParenR"/>
            </a:pPr>
            <a:r>
              <a:rPr lang="en-GB" altLang="cs-CZ" sz="2800" dirty="0"/>
              <a:t>Travel costs</a:t>
            </a:r>
          </a:p>
          <a:p>
            <a:pPr marL="514350" indent="-514350">
              <a:lnSpc>
                <a:spcPct val="90000"/>
              </a:lnSpc>
              <a:buFont typeface="+mj-lt"/>
              <a:buAutoNum type="alphaLcParenR"/>
            </a:pPr>
            <a:r>
              <a:rPr lang="cs-CZ" altLang="cs-CZ" sz="2800" dirty="0" err="1"/>
              <a:t>Scholarships</a:t>
            </a:r>
            <a:r>
              <a:rPr lang="en-GB" altLang="cs-CZ" sz="2800" dirty="0"/>
              <a:t> and personnel costs </a:t>
            </a:r>
          </a:p>
          <a:p>
            <a:pPr marL="514350" indent="-514350">
              <a:lnSpc>
                <a:spcPct val="90000"/>
              </a:lnSpc>
              <a:buFont typeface="+mj-lt"/>
              <a:buAutoNum type="alphaLcParenR"/>
            </a:pPr>
            <a:r>
              <a:rPr lang="en-GB" altLang="cs-CZ" sz="2800" dirty="0"/>
              <a:t>Indirect costs </a:t>
            </a:r>
          </a:p>
        </p:txBody>
      </p:sp>
    </p:spTree>
    <p:extLst>
      <p:ext uri="{BB962C8B-B14F-4D97-AF65-F5344CB8AC3E}">
        <p14:creationId xmlns:p14="http://schemas.microsoft.com/office/powerpoint/2010/main" val="1291543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dirty="0"/>
              <a:t>Budget – </a:t>
            </a:r>
            <a:r>
              <a:rPr lang="en-GB" altLang="cs-CZ" dirty="0"/>
              <a:t>S</a:t>
            </a:r>
            <a:r>
              <a:rPr lang="cs-CZ" altLang="cs-CZ" dirty="0" err="1"/>
              <a:t>cholarship</a:t>
            </a:r>
            <a:r>
              <a:rPr lang="en-GB" altLang="cs-CZ" dirty="0"/>
              <a:t>/Bonus</a:t>
            </a:r>
          </a:p>
        </p:txBody>
      </p:sp>
      <p:sp>
        <p:nvSpPr>
          <p:cNvPr id="5123" name="Rectangle 3"/>
          <p:cNvSpPr>
            <a:spLocks noGrp="1" noChangeArrowheads="1"/>
          </p:cNvSpPr>
          <p:nvPr>
            <p:ph type="body" idx="1"/>
          </p:nvPr>
        </p:nvSpPr>
        <p:spPr>
          <a:xfrm>
            <a:off x="395536" y="1556792"/>
            <a:ext cx="7772400" cy="4114800"/>
          </a:xfrm>
        </p:spPr>
        <p:txBody>
          <a:bodyPr/>
          <a:lstStyle/>
          <a:p>
            <a:pPr>
              <a:lnSpc>
                <a:spcPct val="90000"/>
              </a:lnSpc>
            </a:pPr>
            <a:endParaRPr lang="cs-CZ" altLang="cs-CZ" sz="2800" dirty="0"/>
          </a:p>
          <a:p>
            <a:pPr>
              <a:lnSpc>
                <a:spcPct val="90000"/>
              </a:lnSpc>
            </a:pPr>
            <a:r>
              <a:rPr lang="en-GB" altLang="cs-CZ" sz="2800" dirty="0"/>
              <a:t>Limits for </a:t>
            </a:r>
            <a:r>
              <a:rPr lang="cs-CZ" altLang="cs-CZ" sz="2800" dirty="0" err="1"/>
              <a:t>scholarship</a:t>
            </a:r>
            <a:r>
              <a:rPr lang="en-GB" altLang="cs-CZ" sz="2800" dirty="0"/>
              <a:t> – 80</a:t>
            </a:r>
            <a:r>
              <a:rPr lang="cs-CZ" altLang="cs-CZ" sz="2800" dirty="0"/>
              <a:t>,</a:t>
            </a:r>
            <a:r>
              <a:rPr lang="en-GB" altLang="cs-CZ" sz="2800" dirty="0"/>
              <a:t>000 CZK for the PI, </a:t>
            </a:r>
            <a:r>
              <a:rPr lang="cs-CZ" altLang="cs-CZ" sz="2800" dirty="0"/>
              <a:t>    </a:t>
            </a:r>
            <a:r>
              <a:rPr lang="en-GB" altLang="cs-CZ" sz="2800" dirty="0"/>
              <a:t>160</a:t>
            </a:r>
            <a:r>
              <a:rPr lang="cs-CZ" altLang="cs-CZ" sz="2800" dirty="0"/>
              <a:t>,</a:t>
            </a:r>
            <a:r>
              <a:rPr lang="en-GB" altLang="cs-CZ" sz="2800" dirty="0"/>
              <a:t>000 CZK limit for the project. </a:t>
            </a:r>
          </a:p>
          <a:p>
            <a:pPr>
              <a:lnSpc>
                <a:spcPct val="90000"/>
              </a:lnSpc>
            </a:pPr>
            <a:r>
              <a:rPr lang="en-GB" dirty="0"/>
              <a:t>All </a:t>
            </a:r>
            <a:r>
              <a:rPr lang="cs-CZ" dirty="0" err="1"/>
              <a:t>scholarships</a:t>
            </a:r>
            <a:r>
              <a:rPr lang="en-GB" dirty="0"/>
              <a:t> have to make at least </a:t>
            </a:r>
            <a:r>
              <a:rPr lang="cs-CZ" dirty="0"/>
              <a:t>75</a:t>
            </a:r>
            <a:r>
              <a:rPr lang="en-GB" dirty="0"/>
              <a:t>% of the personal costs. </a:t>
            </a:r>
            <a:endParaRPr lang="cs-CZ" dirty="0"/>
          </a:p>
          <a:p>
            <a:pPr>
              <a:lnSpc>
                <a:spcPct val="90000"/>
              </a:lnSpc>
            </a:pPr>
            <a:r>
              <a:rPr lang="en-GB" altLang="cs-CZ" sz="2800" dirty="0"/>
              <a:t>Limits for bonuses (supervisor or the non-student team members) – 20</a:t>
            </a:r>
            <a:r>
              <a:rPr lang="cs-CZ" altLang="cs-CZ" sz="2800" dirty="0"/>
              <a:t>,</a:t>
            </a:r>
            <a:r>
              <a:rPr lang="en-GB" altLang="cs-CZ" sz="2800" dirty="0"/>
              <a:t>000 CZK for supervisor, limit for the project – 40</a:t>
            </a:r>
            <a:r>
              <a:rPr lang="cs-CZ" altLang="cs-CZ" sz="2800" dirty="0"/>
              <a:t>,</a:t>
            </a:r>
            <a:r>
              <a:rPr lang="en-GB" altLang="cs-CZ" sz="2800" dirty="0"/>
              <a:t>000 CZK.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altLang="cs-CZ" dirty="0"/>
              <a:t>Budget </a:t>
            </a:r>
            <a:r>
              <a:rPr lang="en-GB" altLang="cs-CZ" dirty="0"/>
              <a:t>– travel costs</a:t>
            </a:r>
          </a:p>
        </p:txBody>
      </p:sp>
      <p:sp>
        <p:nvSpPr>
          <p:cNvPr id="8195" name="Zástupný symbol pro obsah 2"/>
          <p:cNvSpPr>
            <a:spLocks noGrp="1"/>
          </p:cNvSpPr>
          <p:nvPr>
            <p:ph idx="1"/>
          </p:nvPr>
        </p:nvSpPr>
        <p:spPr/>
        <p:txBody>
          <a:bodyPr/>
          <a:lstStyle/>
          <a:p>
            <a:r>
              <a:rPr lang="en-GB" altLang="cs-CZ" sz="2400" b="1" dirty="0"/>
              <a:t>Accommodation, fare, </a:t>
            </a:r>
            <a:r>
              <a:rPr lang="en-GB" altLang="cs-CZ" sz="2400" dirty="0"/>
              <a:t>daily allowance (only for the employee with the contract</a:t>
            </a:r>
            <a:r>
              <a:rPr lang="en-GB" altLang="cs-CZ" sz="2400" b="1" dirty="0"/>
              <a:t> </a:t>
            </a:r>
            <a:r>
              <a:rPr lang="en-GB" altLang="cs-CZ" sz="2400" dirty="0"/>
              <a:t>- </a:t>
            </a:r>
            <a:r>
              <a:rPr lang="en-GB" sz="2400" dirty="0"/>
              <a:t>see </a:t>
            </a:r>
            <a:r>
              <a:rPr lang="en-GB" sz="2400" u="sng" dirty="0">
                <a:solidFill>
                  <a:srgbClr val="0000FF"/>
                </a:solidFill>
                <a:hlinkClick r:id="rId3"/>
              </a:rPr>
              <a:t>daily rates for each country</a:t>
            </a:r>
            <a:r>
              <a:rPr lang="en-GB" sz="2400" u="sng" dirty="0">
                <a:solidFill>
                  <a:srgbClr val="0000FF"/>
                </a:solidFill>
              </a:rPr>
              <a:t>)</a:t>
            </a:r>
            <a:r>
              <a:rPr lang="en-GB" sz="2400" dirty="0"/>
              <a:t>.</a:t>
            </a:r>
            <a:endParaRPr lang="en-GB" altLang="cs-CZ" sz="2400" dirty="0"/>
          </a:p>
          <a:p>
            <a:r>
              <a:rPr lang="en-GB" altLang="cs-CZ" sz="2400" dirty="0"/>
              <a:t>The condition for reimbursement is the presentation of the research results at conference/ seminar/workshop (oral presentation/poster)</a:t>
            </a:r>
          </a:p>
          <a:p>
            <a:r>
              <a:rPr lang="en-GB" altLang="cs-CZ" sz="2400" dirty="0"/>
              <a:t>Reimbursement of the courses – presentation of research results. </a:t>
            </a:r>
          </a:p>
          <a:p>
            <a:r>
              <a:rPr lang="en-GB" altLang="cs-CZ" sz="2400" dirty="0"/>
              <a:t>It is not possible to cover the costs for a long term research stay above 6 month. </a:t>
            </a:r>
          </a:p>
          <a:p>
            <a:r>
              <a:rPr lang="en-GB" altLang="cs-CZ" sz="2400" dirty="0"/>
              <a:t>The co-financing of the travel costs from other sources is possible.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dirty="0"/>
              <a:t>Budget – </a:t>
            </a:r>
            <a:r>
              <a:rPr lang="en-GB" altLang="cs-CZ" dirty="0"/>
              <a:t>operating costs</a:t>
            </a:r>
          </a:p>
        </p:txBody>
      </p:sp>
      <p:sp>
        <p:nvSpPr>
          <p:cNvPr id="5123" name="Rectangle 3"/>
          <p:cNvSpPr>
            <a:spLocks noGrp="1" noChangeArrowheads="1"/>
          </p:cNvSpPr>
          <p:nvPr>
            <p:ph type="body" idx="1"/>
          </p:nvPr>
        </p:nvSpPr>
        <p:spPr>
          <a:xfrm>
            <a:off x="395536" y="1556792"/>
            <a:ext cx="7772400" cy="4114800"/>
          </a:xfrm>
        </p:spPr>
        <p:txBody>
          <a:bodyPr/>
          <a:lstStyle/>
          <a:p>
            <a:pPr lvl="0"/>
            <a:r>
              <a:rPr lang="en-GB" sz="2800" b="1" dirty="0"/>
              <a:t>Other noninvestment costs</a:t>
            </a:r>
            <a:r>
              <a:rPr lang="en-GB" sz="2800" dirty="0"/>
              <a:t> include for example stationery, books, conference fees, publication fees, costs of proofreading, SW till 60</a:t>
            </a:r>
            <a:r>
              <a:rPr lang="cs-CZ" sz="2800" dirty="0"/>
              <a:t>,</a:t>
            </a:r>
            <a:r>
              <a:rPr lang="en-GB" sz="2800" dirty="0"/>
              <a:t>000 CZK or HW till 40</a:t>
            </a:r>
            <a:r>
              <a:rPr lang="cs-CZ" sz="2800" dirty="0"/>
              <a:t>,</a:t>
            </a:r>
            <a:r>
              <a:rPr lang="en-GB" sz="2800" dirty="0"/>
              <a:t>000 CZK. The recommended price for NTB or PC is around 20</a:t>
            </a:r>
            <a:r>
              <a:rPr lang="cs-CZ" sz="2800" dirty="0"/>
              <a:t>,</a:t>
            </a:r>
            <a:r>
              <a:rPr lang="en-GB" sz="2800" dirty="0"/>
              <a:t>000 CZK. </a:t>
            </a:r>
            <a:endParaRPr lang="cs-CZ" sz="2800" dirty="0"/>
          </a:p>
          <a:p>
            <a:pPr lvl="0"/>
            <a:r>
              <a:rPr lang="en-GB" sz="2800" dirty="0"/>
              <a:t>The rate of </a:t>
            </a:r>
            <a:r>
              <a:rPr lang="en-GB" sz="2800" b="1" dirty="0"/>
              <a:t>indirect costs</a:t>
            </a:r>
            <a:r>
              <a:rPr lang="en-GB" sz="2800" dirty="0"/>
              <a:t> (</a:t>
            </a:r>
            <a:r>
              <a:rPr lang="en-GB" sz="2800" b="1" dirty="0"/>
              <a:t>faculty overhead)</a:t>
            </a:r>
            <a:r>
              <a:rPr lang="en-GB" sz="2800" dirty="0"/>
              <a:t> is 15%, and the application fills the gap automatically.</a:t>
            </a:r>
            <a:endParaRPr lang="cs-CZ" sz="2800" dirty="0"/>
          </a:p>
          <a:p>
            <a:pPr>
              <a:lnSpc>
                <a:spcPct val="90000"/>
              </a:lnSpc>
            </a:pPr>
            <a:endParaRPr lang="cs-CZ" altLang="cs-CZ" sz="2800" dirty="0"/>
          </a:p>
        </p:txBody>
      </p:sp>
    </p:spTree>
    <p:extLst>
      <p:ext uri="{BB962C8B-B14F-4D97-AF65-F5344CB8AC3E}">
        <p14:creationId xmlns:p14="http://schemas.microsoft.com/office/powerpoint/2010/main" val="1582941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C13700-72FA-41FA-A715-6D2227183DDE}"/>
              </a:ext>
            </a:extLst>
          </p:cNvPr>
          <p:cNvSpPr>
            <a:spLocks noGrp="1"/>
          </p:cNvSpPr>
          <p:nvPr>
            <p:ph type="ctrTitle"/>
          </p:nvPr>
        </p:nvSpPr>
        <p:spPr>
          <a:xfrm>
            <a:off x="685800" y="620688"/>
            <a:ext cx="7772400" cy="1470025"/>
          </a:xfrm>
        </p:spPr>
        <p:txBody>
          <a:bodyPr/>
          <a:lstStyle/>
          <a:p>
            <a:r>
              <a:rPr lang="en-GB" dirty="0"/>
              <a:t>Thank you for your attention.</a:t>
            </a:r>
          </a:p>
        </p:txBody>
      </p:sp>
      <p:sp>
        <p:nvSpPr>
          <p:cNvPr id="3" name="Podnadpis 2">
            <a:extLst>
              <a:ext uri="{FF2B5EF4-FFF2-40B4-BE49-F238E27FC236}">
                <a16:creationId xmlns:a16="http://schemas.microsoft.com/office/drawing/2014/main" id="{D8C684D2-C5BA-41FE-B968-2A41CE6DEE06}"/>
              </a:ext>
            </a:extLst>
          </p:cNvPr>
          <p:cNvSpPr>
            <a:spLocks noGrp="1"/>
          </p:cNvSpPr>
          <p:nvPr>
            <p:ph type="subTitle" idx="1"/>
          </p:nvPr>
        </p:nvSpPr>
        <p:spPr>
          <a:xfrm>
            <a:off x="1371600" y="2492896"/>
            <a:ext cx="6400800" cy="3145904"/>
          </a:xfrm>
        </p:spPr>
        <p:txBody>
          <a:bodyPr/>
          <a:lstStyle/>
          <a:p>
            <a:r>
              <a:rPr lang="en-GB" sz="2800" dirty="0"/>
              <a:t>Administrator of GAUK at FSS:</a:t>
            </a:r>
          </a:p>
          <a:p>
            <a:r>
              <a:rPr lang="en-GB" sz="2800" dirty="0"/>
              <a:t>Eva Horníčková, </a:t>
            </a:r>
          </a:p>
          <a:p>
            <a:r>
              <a:rPr lang="cs-CZ" sz="2800" dirty="0">
                <a:solidFill>
                  <a:srgbClr val="0000FF"/>
                </a:solidFill>
              </a:rPr>
              <a:t>eva.hornickova@fsv.cuni.cz</a:t>
            </a:r>
            <a:r>
              <a:rPr lang="cs-CZ" sz="2800" dirty="0"/>
              <a:t>,  </a:t>
            </a:r>
          </a:p>
          <a:p>
            <a:r>
              <a:rPr lang="cs-CZ" sz="2800" dirty="0"/>
              <a:t>222 112 267</a:t>
            </a:r>
            <a:endParaRPr lang="en-GB" sz="2800" dirty="0"/>
          </a:p>
        </p:txBody>
      </p:sp>
    </p:spTree>
    <p:extLst>
      <p:ext uri="{BB962C8B-B14F-4D97-AF65-F5344CB8AC3E}">
        <p14:creationId xmlns:p14="http://schemas.microsoft.com/office/powerpoint/2010/main" val="329982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GB" altLang="cs-CZ" dirty="0"/>
              <a:t>Basic rules</a:t>
            </a:r>
          </a:p>
        </p:txBody>
      </p:sp>
      <p:sp>
        <p:nvSpPr>
          <p:cNvPr id="2051" name="Rectangle 3"/>
          <p:cNvSpPr>
            <a:spLocks noGrp="1" noChangeArrowheads="1"/>
          </p:cNvSpPr>
          <p:nvPr>
            <p:ph type="body" idx="1"/>
          </p:nvPr>
        </p:nvSpPr>
        <p:spPr/>
        <p:txBody>
          <a:bodyPr/>
          <a:lstStyle/>
          <a:p>
            <a:pPr lvl="0">
              <a:spcAft>
                <a:spcPts val="600"/>
              </a:spcAft>
            </a:pPr>
            <a:r>
              <a:rPr lang="en-GB" sz="2800" dirty="0"/>
              <a:t>Duration of the project </a:t>
            </a:r>
            <a:r>
              <a:rPr lang="en-GB" sz="2800" b="1" dirty="0"/>
              <a:t>1 – 3 years</a:t>
            </a:r>
            <a:r>
              <a:rPr lang="en-GB" sz="2800" dirty="0"/>
              <a:t>.</a:t>
            </a:r>
          </a:p>
          <a:p>
            <a:pPr lvl="0">
              <a:spcAft>
                <a:spcPts val="600"/>
              </a:spcAft>
            </a:pPr>
            <a:r>
              <a:rPr lang="en-GB" sz="2800" dirty="0"/>
              <a:t>The topic can be identical with the thesis.</a:t>
            </a:r>
          </a:p>
          <a:p>
            <a:pPr lvl="0">
              <a:spcAft>
                <a:spcPts val="600"/>
              </a:spcAft>
            </a:pPr>
            <a:r>
              <a:rPr lang="en-GB" sz="2800" dirty="0"/>
              <a:t>Main applicant can submit only one project.</a:t>
            </a:r>
          </a:p>
          <a:p>
            <a:pPr lvl="0">
              <a:spcAft>
                <a:spcPts val="600"/>
              </a:spcAft>
            </a:pPr>
            <a:r>
              <a:rPr lang="en-GB" sz="2800" dirty="0"/>
              <a:t>One person can be a </a:t>
            </a:r>
            <a:r>
              <a:rPr lang="en-GB" sz="2800" b="1" dirty="0"/>
              <a:t>member of max. 3 teams</a:t>
            </a:r>
            <a:r>
              <a:rPr lang="en-GB" sz="2800" dirty="0"/>
              <a:t>.</a:t>
            </a:r>
          </a:p>
          <a:p>
            <a:pPr>
              <a:spcAft>
                <a:spcPts val="600"/>
              </a:spcAft>
            </a:pPr>
            <a:r>
              <a:rPr lang="en-GB" altLang="cs-CZ" sz="2800" dirty="0"/>
              <a:t>The proposal has to be submitted in the GAUK application - </a:t>
            </a:r>
            <a:r>
              <a:rPr lang="en-GB" altLang="cs-CZ" sz="2800" dirty="0">
                <a:solidFill>
                  <a:srgbClr val="0000FF"/>
                </a:solidFill>
                <a:hlinkClick r:id="rId3"/>
              </a:rPr>
              <a:t>https://is.cuni.cz/webapps/</a:t>
            </a:r>
            <a:r>
              <a:rPr lang="en-GB" altLang="cs-CZ" sz="2800" dirty="0">
                <a:hlinkClick r:id="rId3"/>
              </a:rPr>
              <a:t>.</a:t>
            </a:r>
            <a:r>
              <a:rPr lang="en-GB" altLang="cs-CZ" sz="2800" dirty="0">
                <a:solidFill>
                  <a:srgbClr val="0000FF"/>
                </a:solidFill>
                <a:hlinkClick r:id="rId3"/>
              </a:rPr>
              <a:t> </a:t>
            </a:r>
            <a:r>
              <a:rPr lang="en-GB" altLang="cs-CZ" sz="2800" dirty="0"/>
              <a:t> Login and password are the same as for the CAS.</a:t>
            </a:r>
          </a:p>
          <a:p>
            <a:pPr lvl="0">
              <a:spcAft>
                <a:spcPts val="600"/>
              </a:spcAft>
            </a:pPr>
            <a:endParaRPr lang="cs-CZ"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cs-CZ" altLang="cs-CZ" dirty="0" err="1"/>
              <a:t>Timetable</a:t>
            </a:r>
            <a:endParaRPr lang="cs-CZ" altLang="cs-CZ" dirty="0"/>
          </a:p>
        </p:txBody>
      </p:sp>
      <p:sp>
        <p:nvSpPr>
          <p:cNvPr id="2051" name="Rectangle 3"/>
          <p:cNvSpPr>
            <a:spLocks noGrp="1" noChangeArrowheads="1"/>
          </p:cNvSpPr>
          <p:nvPr>
            <p:ph type="body" idx="1"/>
          </p:nvPr>
        </p:nvSpPr>
        <p:spPr/>
        <p:txBody>
          <a:bodyPr/>
          <a:lstStyle/>
          <a:p>
            <a:r>
              <a:rPr lang="en-GB" altLang="cs-CZ" sz="2800" dirty="0"/>
              <a:t>The application for proposal submission is open until </a:t>
            </a:r>
            <a:r>
              <a:rPr lang="cs-CZ" altLang="cs-CZ" sz="2800" b="1" dirty="0"/>
              <a:t>6.11</a:t>
            </a:r>
            <a:r>
              <a:rPr lang="en-GB" altLang="cs-CZ" sz="2800" b="1" dirty="0"/>
              <a:t>. 202</a:t>
            </a:r>
            <a:r>
              <a:rPr lang="cs-CZ" altLang="cs-CZ" sz="2800" b="1" dirty="0"/>
              <a:t>2</a:t>
            </a:r>
            <a:r>
              <a:rPr lang="en-GB" altLang="cs-CZ" sz="2800" b="1" dirty="0"/>
              <a:t> – deadline FSV.</a:t>
            </a:r>
          </a:p>
          <a:p>
            <a:r>
              <a:rPr lang="en-GB" altLang="cs-CZ" sz="2800" dirty="0"/>
              <a:t>The time for revisions at the faculty level – until </a:t>
            </a:r>
            <a:r>
              <a:rPr lang="cs-CZ" altLang="cs-CZ" sz="2800" dirty="0"/>
              <a:t>11</a:t>
            </a:r>
            <a:r>
              <a:rPr lang="en-GB" altLang="cs-CZ" sz="2800" dirty="0"/>
              <a:t>.11.</a:t>
            </a:r>
          </a:p>
          <a:p>
            <a:r>
              <a:rPr lang="en-GB" altLang="cs-CZ" sz="2800" dirty="0"/>
              <a:t>1</a:t>
            </a:r>
            <a:r>
              <a:rPr lang="cs-CZ" altLang="cs-CZ" sz="2800"/>
              <a:t>5</a:t>
            </a:r>
            <a:r>
              <a:rPr lang="en-GB" altLang="cs-CZ" sz="2800"/>
              <a:t>.11</a:t>
            </a:r>
            <a:r>
              <a:rPr lang="en-GB" altLang="cs-CZ" sz="2800" dirty="0"/>
              <a:t>. – the deadline for the faculty, not for the applicant</a:t>
            </a:r>
          </a:p>
          <a:p>
            <a:r>
              <a:rPr lang="en-GB" altLang="cs-CZ" sz="2800" dirty="0"/>
              <a:t>Results of the competition –February/March 202</a:t>
            </a:r>
            <a:r>
              <a:rPr lang="cs-CZ" altLang="cs-CZ" sz="2800" dirty="0"/>
              <a:t>3</a:t>
            </a:r>
            <a:r>
              <a:rPr lang="en-GB" altLang="cs-CZ" sz="2800" dirty="0"/>
              <a:t>. </a:t>
            </a:r>
          </a:p>
        </p:txBody>
      </p:sp>
    </p:spTree>
    <p:extLst>
      <p:ext uri="{BB962C8B-B14F-4D97-AF65-F5344CB8AC3E}">
        <p14:creationId xmlns:p14="http://schemas.microsoft.com/office/powerpoint/2010/main" val="416631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GB" altLang="cs-CZ" dirty="0"/>
              <a:t>Documentation</a:t>
            </a:r>
          </a:p>
        </p:txBody>
      </p:sp>
      <p:sp>
        <p:nvSpPr>
          <p:cNvPr id="2051" name="Rectangle 3"/>
          <p:cNvSpPr>
            <a:spLocks noGrp="1" noChangeArrowheads="1"/>
          </p:cNvSpPr>
          <p:nvPr>
            <p:ph type="body" idx="1"/>
          </p:nvPr>
        </p:nvSpPr>
        <p:spPr>
          <a:xfrm>
            <a:off x="685800" y="1916832"/>
            <a:ext cx="7772400" cy="4114800"/>
          </a:xfrm>
        </p:spPr>
        <p:txBody>
          <a:bodyPr/>
          <a:lstStyle/>
          <a:p>
            <a:r>
              <a:rPr lang="en-GB" sz="2800" dirty="0"/>
              <a:t>Charles University Grant Agency Regulations</a:t>
            </a:r>
            <a:r>
              <a:rPr lang="en-GB" altLang="cs-CZ" sz="2800" dirty="0"/>
              <a:t>, call for the </a:t>
            </a:r>
            <a:r>
              <a:rPr lang="cs-CZ" altLang="cs-CZ" sz="2800" dirty="0"/>
              <a:t>20</a:t>
            </a:r>
            <a:r>
              <a:rPr lang="en-GB" altLang="cs-CZ" sz="2800" dirty="0" err="1"/>
              <a:t>th</a:t>
            </a:r>
            <a:r>
              <a:rPr lang="en-GB" altLang="cs-CZ" sz="2800" dirty="0"/>
              <a:t> round</a:t>
            </a:r>
            <a:r>
              <a:rPr lang="cs-CZ" altLang="cs-CZ" sz="2800" dirty="0"/>
              <a:t> </a:t>
            </a:r>
            <a:r>
              <a:rPr lang="en-GB" altLang="cs-CZ" sz="2800" dirty="0"/>
              <a:t>- </a:t>
            </a:r>
            <a:r>
              <a:rPr lang="en-GB" altLang="cs-CZ" sz="2800" dirty="0">
                <a:solidFill>
                  <a:srgbClr val="0000FF"/>
                </a:solidFill>
                <a:hlinkClick r:id="rId3"/>
              </a:rPr>
              <a:t>https://cuni.cz/UKEN-756.html</a:t>
            </a:r>
            <a:r>
              <a:rPr lang="en-GB" altLang="cs-CZ" sz="2800" dirty="0">
                <a:solidFill>
                  <a:srgbClr val="0000FF"/>
                </a:solidFill>
              </a:rPr>
              <a:t> </a:t>
            </a:r>
          </a:p>
          <a:p>
            <a:r>
              <a:rPr lang="en-GB" altLang="cs-CZ" sz="2800" dirty="0"/>
              <a:t>Information for applicants at FSS - </a:t>
            </a:r>
            <a:r>
              <a:rPr lang="en-GB" altLang="cs-CZ" sz="2800" dirty="0">
                <a:solidFill>
                  <a:srgbClr val="3333FF"/>
                </a:solidFill>
                <a:hlinkClick r:id="rId4"/>
              </a:rPr>
              <a:t>https://fsv.cuni.cz/veda-vyzkum/aktualni-vyzvy-veda-vyzkum</a:t>
            </a:r>
            <a:endParaRPr lang="en-GB" altLang="cs-CZ" sz="2800" dirty="0">
              <a:solidFill>
                <a:srgbClr val="3333FF"/>
              </a:solidFill>
            </a:endParaRPr>
          </a:p>
          <a:p>
            <a:r>
              <a:rPr lang="en-GB" altLang="cs-CZ" sz="2800" dirty="0"/>
              <a:t>Form preview - </a:t>
            </a:r>
            <a:r>
              <a:rPr lang="en-GB" altLang="cs-CZ" sz="2800" dirty="0">
                <a:solidFill>
                  <a:srgbClr val="3333FF"/>
                </a:solidFill>
                <a:hlinkClick r:id="rId5"/>
              </a:rPr>
              <a:t>https://cuni.cz/UKEN-756-version1-grant_proposal.pdf</a:t>
            </a:r>
            <a:endParaRPr lang="cs-CZ" altLang="cs-CZ" sz="2800" dirty="0">
              <a:solidFill>
                <a:srgbClr val="3333FF"/>
              </a:solidFill>
            </a:endParaRPr>
          </a:p>
          <a:p>
            <a:pPr marL="0" indent="0">
              <a:buNone/>
            </a:pPr>
            <a:endParaRPr lang="en-GB" altLang="cs-CZ" sz="2800" dirty="0">
              <a:solidFill>
                <a:srgbClr val="3333FF"/>
              </a:solidFill>
            </a:endParaRPr>
          </a:p>
        </p:txBody>
      </p:sp>
    </p:spTree>
    <p:extLst>
      <p:ext uri="{BB962C8B-B14F-4D97-AF65-F5344CB8AC3E}">
        <p14:creationId xmlns:p14="http://schemas.microsoft.com/office/powerpoint/2010/main" val="2032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GB" altLang="cs-CZ" dirty="0"/>
              <a:t>Principal investigator</a:t>
            </a:r>
            <a:r>
              <a:rPr lang="cs-CZ" altLang="cs-CZ" dirty="0"/>
              <a:t> (PI)</a:t>
            </a:r>
            <a:endParaRPr lang="en-GB" altLang="cs-CZ" dirty="0"/>
          </a:p>
        </p:txBody>
      </p:sp>
      <p:sp>
        <p:nvSpPr>
          <p:cNvPr id="2051" name="Rectangle 3"/>
          <p:cNvSpPr>
            <a:spLocks noGrp="1" noChangeArrowheads="1"/>
          </p:cNvSpPr>
          <p:nvPr>
            <p:ph type="body" idx="1"/>
          </p:nvPr>
        </p:nvSpPr>
        <p:spPr/>
        <p:txBody>
          <a:bodyPr/>
          <a:lstStyle/>
          <a:p>
            <a:pPr marL="0" lvl="0" indent="0">
              <a:buNone/>
            </a:pPr>
            <a:r>
              <a:rPr lang="en-GB" sz="2800" dirty="0"/>
              <a:t>A grant application may be submitted by a student enrolled in the University and studying a doctoral programme of study or a master’s programme of study </a:t>
            </a:r>
            <a:r>
              <a:rPr lang="en-GB" sz="2800" b="1" dirty="0"/>
              <a:t>in the standard study period </a:t>
            </a:r>
            <a:r>
              <a:rPr lang="en-GB" sz="2800" dirty="0"/>
              <a:t>(4 years for PhD. Study, 2 years for MA study). This condition is valid for the moment of the proposal submission.  There will be preferred in the case of PhD. students such projects that can be finished in the period of the regular study (5 years).</a:t>
            </a:r>
          </a:p>
        </p:txBody>
      </p:sp>
    </p:spTree>
    <p:extLst>
      <p:ext uri="{BB962C8B-B14F-4D97-AF65-F5344CB8AC3E}">
        <p14:creationId xmlns:p14="http://schemas.microsoft.com/office/powerpoint/2010/main" val="3044758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cs-CZ" altLang="cs-CZ" dirty="0"/>
              <a:t>Team</a:t>
            </a:r>
          </a:p>
        </p:txBody>
      </p:sp>
      <p:sp>
        <p:nvSpPr>
          <p:cNvPr id="2051" name="Rectangle 3"/>
          <p:cNvSpPr>
            <a:spLocks noGrp="1" noChangeArrowheads="1"/>
          </p:cNvSpPr>
          <p:nvPr>
            <p:ph type="body" idx="1"/>
          </p:nvPr>
        </p:nvSpPr>
        <p:spPr/>
        <p:txBody>
          <a:bodyPr/>
          <a:lstStyle/>
          <a:p>
            <a:pPr lvl="0"/>
            <a:r>
              <a:rPr lang="en-GB" sz="2400" dirty="0"/>
              <a:t>The supervisor of the applicant (=PI) shall always be a member of the proposed research team.</a:t>
            </a:r>
          </a:p>
          <a:p>
            <a:pPr lvl="0"/>
            <a:r>
              <a:rPr lang="en-GB" sz="2400" dirty="0"/>
              <a:t>The supervisor has to give </a:t>
            </a:r>
            <a:r>
              <a:rPr lang="en-GB" sz="2400" b="1" dirty="0"/>
              <a:t>on-line permission </a:t>
            </a:r>
            <a:r>
              <a:rPr lang="en-GB" sz="2400" dirty="0"/>
              <a:t>with the submitting of the project proposal. It is not possible to submit the project proposal without this permission. If the supervisor is outside the Charles University it is necessary to activate the access to the application. </a:t>
            </a:r>
          </a:p>
          <a:p>
            <a:pPr lvl="0"/>
            <a:r>
              <a:rPr lang="en-GB" sz="2400" dirty="0"/>
              <a:t>The supervisor gets the automatically email from the system after her/his assigning to the team. She/he has the preview of the proposal. Other team members do not have it. </a:t>
            </a:r>
          </a:p>
        </p:txBody>
      </p:sp>
    </p:spTree>
    <p:extLst>
      <p:ext uri="{BB962C8B-B14F-4D97-AF65-F5344CB8AC3E}">
        <p14:creationId xmlns:p14="http://schemas.microsoft.com/office/powerpoint/2010/main" val="360794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cs-CZ" altLang="cs-CZ" dirty="0"/>
              <a:t>Team</a:t>
            </a:r>
          </a:p>
        </p:txBody>
      </p:sp>
      <p:sp>
        <p:nvSpPr>
          <p:cNvPr id="2051" name="Rectangle 3"/>
          <p:cNvSpPr>
            <a:spLocks noGrp="1" noChangeArrowheads="1"/>
          </p:cNvSpPr>
          <p:nvPr>
            <p:ph type="body" idx="1"/>
          </p:nvPr>
        </p:nvSpPr>
        <p:spPr/>
        <p:txBody>
          <a:bodyPr/>
          <a:lstStyle/>
          <a:p>
            <a:pPr lvl="0"/>
            <a:r>
              <a:rPr lang="en-GB" sz="2800" dirty="0"/>
              <a:t>The number of students in doctoral or master’s programmes of study in the research team may not be lower than the number of other members of the research team. </a:t>
            </a:r>
          </a:p>
          <a:p>
            <a:pPr lvl="0"/>
            <a:r>
              <a:rPr lang="en-GB" sz="2800" dirty="0"/>
              <a:t>The students of </a:t>
            </a:r>
            <a:r>
              <a:rPr lang="en-GB" sz="2800" dirty="0" err="1"/>
              <a:t>Bc</a:t>
            </a:r>
            <a:r>
              <a:rPr lang="en-GB" sz="2800" dirty="0"/>
              <a:t>. study programme are not considered as students for the GAUK proposal. </a:t>
            </a:r>
          </a:p>
        </p:txBody>
      </p:sp>
    </p:spTree>
    <p:extLst>
      <p:ext uri="{BB962C8B-B14F-4D97-AF65-F5344CB8AC3E}">
        <p14:creationId xmlns:p14="http://schemas.microsoft.com/office/powerpoint/2010/main" val="265345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cs-CZ" dirty="0"/>
              <a:t>Results</a:t>
            </a:r>
          </a:p>
        </p:txBody>
      </p:sp>
      <p:sp>
        <p:nvSpPr>
          <p:cNvPr id="3075" name="Rectangle 3"/>
          <p:cNvSpPr>
            <a:spLocks noGrp="1" noChangeArrowheads="1"/>
          </p:cNvSpPr>
          <p:nvPr>
            <p:ph type="body" idx="1"/>
          </p:nvPr>
        </p:nvSpPr>
        <p:spPr/>
        <p:txBody>
          <a:bodyPr/>
          <a:lstStyle/>
          <a:p>
            <a:pPr>
              <a:spcAft>
                <a:spcPts val="600"/>
              </a:spcAft>
            </a:pPr>
            <a:r>
              <a:rPr lang="en-GB" sz="2800" dirty="0"/>
              <a:t>The condition for successful termination of the project is at least a result accepted for publication including an affiliation and a dedication to GAUK</a:t>
            </a:r>
            <a:r>
              <a:rPr lang="cs-CZ" sz="2800" dirty="0"/>
              <a:t>.</a:t>
            </a:r>
            <a:r>
              <a:rPr lang="en-GB" sz="2800" dirty="0"/>
              <a:t> </a:t>
            </a:r>
            <a:endParaRPr lang="cs-CZ" sz="2800" dirty="0"/>
          </a:p>
          <a:p>
            <a:pPr>
              <a:spcAft>
                <a:spcPts val="600"/>
              </a:spcAft>
            </a:pPr>
            <a:r>
              <a:rPr lang="en-GB" altLang="cs-CZ" sz="2800" dirty="0"/>
              <a:t>The expected results are described in the part „Presentation of results“. If you are not sure, please consult this part with your supervisor. The number of the results should be realistic.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r>
              <a:rPr lang="en-GB" altLang="cs-CZ" dirty="0"/>
              <a:t>Application form</a:t>
            </a:r>
          </a:p>
        </p:txBody>
      </p:sp>
      <p:sp>
        <p:nvSpPr>
          <p:cNvPr id="4099" name="Zástupný symbol pro obsah 2"/>
          <p:cNvSpPr>
            <a:spLocks noGrp="1"/>
          </p:cNvSpPr>
          <p:nvPr>
            <p:ph idx="1"/>
          </p:nvPr>
        </p:nvSpPr>
        <p:spPr>
          <a:xfrm>
            <a:off x="467544" y="1740660"/>
            <a:ext cx="7772400" cy="4114800"/>
          </a:xfrm>
        </p:spPr>
        <p:txBody>
          <a:bodyPr/>
          <a:lstStyle/>
          <a:p>
            <a:r>
              <a:rPr lang="en-GB" altLang="cs-CZ" sz="2800" dirty="0"/>
              <a:t>The choice of language– </a:t>
            </a:r>
            <a:r>
              <a:rPr lang="en-GB" altLang="cs-CZ" sz="2800" b="1" dirty="0"/>
              <a:t>Czech x English</a:t>
            </a:r>
            <a:endParaRPr lang="en-GB" altLang="cs-CZ" sz="2800" dirty="0"/>
          </a:p>
          <a:p>
            <a:r>
              <a:rPr lang="en-GB" sz="2800" dirty="0"/>
              <a:t>It is necessary to choose the right language version of the form. </a:t>
            </a:r>
            <a:r>
              <a:rPr lang="en-GB" altLang="cs-CZ" sz="2800" dirty="0"/>
              <a:t>The mixture of languages is not possible. </a:t>
            </a:r>
          </a:p>
          <a:p>
            <a:r>
              <a:rPr lang="en-GB" altLang="cs-CZ" sz="2800" dirty="0"/>
              <a:t>For English version – all attachments have to be in English. </a:t>
            </a:r>
          </a:p>
          <a:p>
            <a:pPr lvl="0"/>
            <a:r>
              <a:rPr lang="en-GB" sz="2800" dirty="0"/>
              <a:t>It is possible to mark the secondary section by the </a:t>
            </a:r>
            <a:r>
              <a:rPr lang="en-GB" sz="2800" b="1" dirty="0"/>
              <a:t>interdisciplinary project </a:t>
            </a:r>
            <a:r>
              <a:rPr lang="en-GB" sz="2800" dirty="0"/>
              <a:t>(= there will be reviewers from both sections).</a:t>
            </a:r>
          </a:p>
          <a:p>
            <a:pPr marL="0" indent="0">
              <a:buNone/>
            </a:pPr>
            <a:endParaRPr lang="cs-CZ" altLang="cs-CZ" dirty="0"/>
          </a:p>
        </p:txBody>
      </p:sp>
    </p:spTree>
  </p:cSld>
  <p:clrMapOvr>
    <a:masterClrMapping/>
  </p:clrMapOvr>
</p:sld>
</file>

<file path=ppt/theme/theme1.xml><?xml version="1.0" encoding="utf-8"?>
<a:theme xmlns:a="http://schemas.openxmlformats.org/drawingml/2006/main" name="Výchozí návrh">
  <a:themeElements>
    <a:clrScheme name="Vlastní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Výchozí návrh">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Výchozí návr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ýchozí návr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ýchozí návr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ýchozí návr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1114</Words>
  <Application>Microsoft Office PowerPoint</Application>
  <PresentationFormat>Předvádění na obrazovce (4:3)</PresentationFormat>
  <Paragraphs>85</Paragraphs>
  <Slides>18</Slides>
  <Notes>13</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18</vt:i4>
      </vt:variant>
    </vt:vector>
  </HeadingPairs>
  <TitlesOfParts>
    <vt:vector size="20" baseType="lpstr">
      <vt:lpstr>Times New Roman</vt:lpstr>
      <vt:lpstr>Výchozí návrh</vt:lpstr>
      <vt:lpstr>GAUK Information for the applicants</vt:lpstr>
      <vt:lpstr>Basic rules</vt:lpstr>
      <vt:lpstr>Timetable</vt:lpstr>
      <vt:lpstr>Documentation</vt:lpstr>
      <vt:lpstr>Principal investigator (PI)</vt:lpstr>
      <vt:lpstr>Team</vt:lpstr>
      <vt:lpstr>Team</vt:lpstr>
      <vt:lpstr>Results</vt:lpstr>
      <vt:lpstr>Application form</vt:lpstr>
      <vt:lpstr>Application</vt:lpstr>
      <vt:lpstr>Application</vt:lpstr>
      <vt:lpstr>Obligatory attachments</vt:lpstr>
      <vt:lpstr>Obligatory attachments</vt:lpstr>
      <vt:lpstr>Budget</vt:lpstr>
      <vt:lpstr>Budget – Scholarship/Bonus</vt:lpstr>
      <vt:lpstr>Budget – travel costs</vt:lpstr>
      <vt:lpstr>Budget – operating costs</vt:lpstr>
      <vt:lpstr>Thank you for your attention.</vt:lpstr>
    </vt:vector>
  </TitlesOfParts>
  <Company>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Grantový rok</dc:title>
  <dc:creator>lokal</dc:creator>
  <cp:lastModifiedBy>Jana Vojanová</cp:lastModifiedBy>
  <cp:revision>95</cp:revision>
  <cp:lastPrinted>2021-10-06T10:47:05Z</cp:lastPrinted>
  <dcterms:created xsi:type="dcterms:W3CDTF">2009-05-05T09:33:30Z</dcterms:created>
  <dcterms:modified xsi:type="dcterms:W3CDTF">2022-10-21T10:46:12Z</dcterms:modified>
</cp:coreProperties>
</file>